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nton" pitchFamily="2" charset="0"/>
      <p:regular r:id="rId10"/>
    </p:embeddedFont>
    <p:embeddedFont>
      <p:font typeface="Raleway Bold" panose="020B0604020202020204" charset="0"/>
      <p:regular r:id="rId11"/>
    </p:embeddedFont>
    <p:embeddedFont>
      <p:font typeface="Consolas Bold" panose="020B0709020204030204" pitchFamily="49" charset="0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994" y="4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2.pn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250570" y="-394751"/>
            <a:ext cx="10403082" cy="10403082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285548" y="640227"/>
            <a:ext cx="8437623" cy="843762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-4483810" y="4968113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124915" y="2884543"/>
            <a:ext cx="6968511" cy="4329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84"/>
              </a:lnSpc>
            </a:pPr>
            <a:r>
              <a:rPr lang="en-US" sz="10747" dirty="0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QUICK SORT USING DIVIDE AND CONQUER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563801" y="9025890"/>
            <a:ext cx="5390998" cy="126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35"/>
              </a:lnSpc>
            </a:pPr>
            <a:r>
              <a:rPr lang="en-US" sz="4700">
                <a:solidFill>
                  <a:srgbClr val="C4459F"/>
                </a:solidFill>
                <a:latin typeface="Anton"/>
                <a:ea typeface="Anton"/>
                <a:cs typeface="Anton"/>
                <a:sym typeface="Anton"/>
              </a:rPr>
              <a:t>DAA INDIVIDUAL PROJECT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4124915" y="1028700"/>
            <a:ext cx="1030630" cy="103063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062796" y="7213608"/>
            <a:ext cx="1030630" cy="103063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48167" y="-1732510"/>
            <a:ext cx="2921863" cy="5522421"/>
          </a:xfrm>
          <a:custGeom>
            <a:avLst/>
            <a:gdLst/>
            <a:ahLst/>
            <a:cxnLst/>
            <a:rect l="l" t="t" r="r" b="b"/>
            <a:pathLst>
              <a:path w="2921863" h="5522421">
                <a:moveTo>
                  <a:pt x="0" y="0"/>
                </a:moveTo>
                <a:lnTo>
                  <a:pt x="2921863" y="0"/>
                </a:lnTo>
                <a:lnTo>
                  <a:pt x="2921863" y="5522420"/>
                </a:lnTo>
                <a:lnTo>
                  <a:pt x="0" y="5522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693888" y="3244430"/>
            <a:ext cx="2921863" cy="5522421"/>
          </a:xfrm>
          <a:custGeom>
            <a:avLst/>
            <a:gdLst/>
            <a:ahLst/>
            <a:cxnLst/>
            <a:rect l="l" t="t" r="r" b="b"/>
            <a:pathLst>
              <a:path w="2921863" h="5522421">
                <a:moveTo>
                  <a:pt x="0" y="0"/>
                </a:moveTo>
                <a:lnTo>
                  <a:pt x="2921862" y="0"/>
                </a:lnTo>
                <a:lnTo>
                  <a:pt x="2921862" y="5522421"/>
                </a:lnTo>
                <a:lnTo>
                  <a:pt x="0" y="55224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276007" y="824700"/>
            <a:ext cx="13735987" cy="1348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PREPARED BY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712984" y="3506313"/>
            <a:ext cx="10862033" cy="5751987"/>
            <a:chOff x="0" y="0"/>
            <a:chExt cx="1437582" cy="76127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37582" cy="761271"/>
            </a:xfrm>
            <a:custGeom>
              <a:avLst/>
              <a:gdLst/>
              <a:ahLst/>
              <a:cxnLst/>
              <a:rect l="l" t="t" r="r" b="b"/>
              <a:pathLst>
                <a:path w="1437582" h="761271">
                  <a:moveTo>
                    <a:pt x="36350" y="0"/>
                  </a:moveTo>
                  <a:lnTo>
                    <a:pt x="1401232" y="0"/>
                  </a:lnTo>
                  <a:cubicBezTo>
                    <a:pt x="1410873" y="0"/>
                    <a:pt x="1420118" y="3830"/>
                    <a:pt x="1426935" y="10647"/>
                  </a:cubicBezTo>
                  <a:cubicBezTo>
                    <a:pt x="1433752" y="17464"/>
                    <a:pt x="1437582" y="26710"/>
                    <a:pt x="1437582" y="36350"/>
                  </a:cubicBezTo>
                  <a:lnTo>
                    <a:pt x="1437582" y="724921"/>
                  </a:lnTo>
                  <a:cubicBezTo>
                    <a:pt x="1437582" y="744997"/>
                    <a:pt x="1421308" y="761271"/>
                    <a:pt x="1401232" y="761271"/>
                  </a:cubicBezTo>
                  <a:lnTo>
                    <a:pt x="36350" y="761271"/>
                  </a:lnTo>
                  <a:cubicBezTo>
                    <a:pt x="26710" y="761271"/>
                    <a:pt x="17464" y="757442"/>
                    <a:pt x="10647" y="750625"/>
                  </a:cubicBezTo>
                  <a:cubicBezTo>
                    <a:pt x="3830" y="743808"/>
                    <a:pt x="0" y="734562"/>
                    <a:pt x="0" y="724921"/>
                  </a:cubicBezTo>
                  <a:lnTo>
                    <a:pt x="0" y="36350"/>
                  </a:lnTo>
                  <a:cubicBezTo>
                    <a:pt x="0" y="26710"/>
                    <a:pt x="3830" y="17464"/>
                    <a:pt x="10647" y="10647"/>
                  </a:cubicBezTo>
                  <a:cubicBezTo>
                    <a:pt x="17464" y="3830"/>
                    <a:pt x="26710" y="0"/>
                    <a:pt x="36350" y="0"/>
                  </a:cubicBezTo>
                  <a:close/>
                </a:path>
              </a:pathLst>
            </a:custGeom>
            <a:solidFill>
              <a:srgbClr val="9681FA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437582" cy="789846"/>
            </a:xfrm>
            <a:prstGeom prst="rect">
              <a:avLst/>
            </a:prstGeom>
          </p:spPr>
          <p:txBody>
            <a:bodyPr lIns="101092" tIns="101092" rIns="101092" bIns="101092" rtlCol="0" anchor="ctr"/>
            <a:lstStyle/>
            <a:p>
              <a:pPr algn="ctr">
                <a:lnSpc>
                  <a:spcPts val="238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606592" y="4052119"/>
            <a:ext cx="9074815" cy="5345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026"/>
              </a:lnSpc>
            </a:pPr>
            <a:r>
              <a:rPr lang="en-US" sz="5019" b="1">
                <a:solidFill>
                  <a:srgbClr val="FFEBE3"/>
                </a:solidFill>
                <a:latin typeface="Consolas Bold"/>
                <a:ea typeface="Consolas Bold"/>
                <a:cs typeface="Consolas Bold"/>
                <a:sym typeface="Consolas Bold"/>
              </a:rPr>
              <a:t>NAME     : RAHIL MAIYANI</a:t>
            </a:r>
          </a:p>
          <a:p>
            <a:pPr algn="just">
              <a:lnSpc>
                <a:spcPts val="7026"/>
              </a:lnSpc>
            </a:pPr>
            <a:r>
              <a:rPr lang="en-US" sz="5019" b="1">
                <a:solidFill>
                  <a:srgbClr val="FFEBE3"/>
                </a:solidFill>
                <a:latin typeface="Consolas Bold"/>
                <a:ea typeface="Consolas Bold"/>
                <a:cs typeface="Consolas Bold"/>
                <a:sym typeface="Consolas Bold"/>
              </a:rPr>
              <a:t>ROLL NO. : 70</a:t>
            </a:r>
          </a:p>
          <a:p>
            <a:pPr algn="just">
              <a:lnSpc>
                <a:spcPts val="7026"/>
              </a:lnSpc>
            </a:pPr>
            <a:r>
              <a:rPr lang="en-US" sz="5019" b="1">
                <a:solidFill>
                  <a:srgbClr val="FFEBE3"/>
                </a:solidFill>
                <a:latin typeface="Consolas Bold"/>
                <a:ea typeface="Consolas Bold"/>
                <a:cs typeface="Consolas Bold"/>
                <a:sym typeface="Consolas Bold"/>
              </a:rPr>
              <a:t>ENRL NO. : 23002170110078</a:t>
            </a:r>
          </a:p>
          <a:p>
            <a:pPr algn="just">
              <a:lnSpc>
                <a:spcPts val="7026"/>
              </a:lnSpc>
            </a:pPr>
            <a:r>
              <a:rPr lang="en-US" sz="5019" b="1">
                <a:solidFill>
                  <a:srgbClr val="FFEBE3"/>
                </a:solidFill>
                <a:latin typeface="Consolas Bold"/>
                <a:ea typeface="Consolas Bold"/>
                <a:cs typeface="Consolas Bold"/>
                <a:sym typeface="Consolas Bold"/>
              </a:rPr>
              <a:t>BATCH    : A2</a:t>
            </a:r>
          </a:p>
          <a:p>
            <a:pPr algn="just">
              <a:lnSpc>
                <a:spcPts val="7026"/>
              </a:lnSpc>
            </a:pPr>
            <a:r>
              <a:rPr lang="en-US" sz="5019" b="1">
                <a:solidFill>
                  <a:srgbClr val="FFEBE3"/>
                </a:solidFill>
                <a:latin typeface="Consolas Bold"/>
                <a:ea typeface="Consolas Bold"/>
                <a:cs typeface="Consolas Bold"/>
                <a:sym typeface="Consolas Bold"/>
              </a:rPr>
              <a:t>BRANCH   : CE </a:t>
            </a:r>
          </a:p>
          <a:p>
            <a:pPr algn="just">
              <a:lnSpc>
                <a:spcPts val="7026"/>
              </a:lnSpc>
              <a:spcBef>
                <a:spcPct val="0"/>
              </a:spcBef>
            </a:pPr>
            <a:endParaRPr lang="en-US" sz="5019" b="1">
              <a:solidFill>
                <a:srgbClr val="FFEBE3"/>
              </a:solidFill>
              <a:latin typeface="Consolas Bold"/>
              <a:ea typeface="Consolas Bold"/>
              <a:cs typeface="Consolas Bold"/>
              <a:sym typeface="Consolas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673400" y="4184282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5" y="0"/>
                </a:lnTo>
                <a:lnTo>
                  <a:pt x="96393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171575"/>
            <a:ext cx="7355471" cy="1343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 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437538" y="2872749"/>
            <a:ext cx="13412924" cy="7315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09" lvl="1" indent="-410205" algn="just">
              <a:lnSpc>
                <a:spcPts val="7333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Sorting is a basic and important problem in DAA.</a:t>
            </a:r>
          </a:p>
          <a:p>
            <a:pPr marL="820409" lvl="1" indent="-410205" algn="just">
              <a:lnSpc>
                <a:spcPts val="7333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Quick Sort is one of the fastest sorting algorithms.</a:t>
            </a:r>
          </a:p>
          <a:p>
            <a:pPr marL="820409" lvl="1" indent="-410205" algn="just">
              <a:lnSpc>
                <a:spcPts val="7333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It uses the divide and conquer technique.</a:t>
            </a:r>
          </a:p>
          <a:p>
            <a:pPr marL="820409" lvl="1" indent="-410205" algn="just">
              <a:lnSpc>
                <a:spcPts val="7333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This project explains Quick Sort using algorithm steps and visual representation.</a:t>
            </a:r>
          </a:p>
          <a:p>
            <a:pPr marL="820409" lvl="1" indent="-410205" algn="just">
              <a:lnSpc>
                <a:spcPts val="7333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Visualization helps in understanding the internal working of the algorithm.</a:t>
            </a:r>
          </a:p>
          <a:p>
            <a:pPr algn="just">
              <a:lnSpc>
                <a:spcPts val="7333"/>
              </a:lnSpc>
            </a:pPr>
            <a:endParaRPr lang="en-US" sz="3799" b="1">
              <a:solidFill>
                <a:srgbClr val="204A87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819678" y="5908653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589898" y="676537"/>
            <a:ext cx="9108204" cy="1348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PROJECT OVERVIEW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-552563" y="2413263"/>
            <a:ext cx="20887092" cy="7482136"/>
            <a:chOff x="0" y="0"/>
            <a:chExt cx="5501127" cy="197060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501127" cy="1970604"/>
            </a:xfrm>
            <a:custGeom>
              <a:avLst/>
              <a:gdLst/>
              <a:ahLst/>
              <a:cxnLst/>
              <a:rect l="l" t="t" r="r" b="b"/>
              <a:pathLst>
                <a:path w="5501127" h="1970604">
                  <a:moveTo>
                    <a:pt x="18903" y="0"/>
                  </a:moveTo>
                  <a:lnTo>
                    <a:pt x="5482224" y="0"/>
                  </a:lnTo>
                  <a:cubicBezTo>
                    <a:pt x="5492664" y="0"/>
                    <a:pt x="5501127" y="8463"/>
                    <a:pt x="5501127" y="18903"/>
                  </a:cubicBezTo>
                  <a:lnTo>
                    <a:pt x="5501127" y="1951700"/>
                  </a:lnTo>
                  <a:cubicBezTo>
                    <a:pt x="5501127" y="1956714"/>
                    <a:pt x="5499135" y="1961522"/>
                    <a:pt x="5495590" y="1965067"/>
                  </a:cubicBezTo>
                  <a:cubicBezTo>
                    <a:pt x="5492045" y="1968612"/>
                    <a:pt x="5487237" y="1970604"/>
                    <a:pt x="5482224" y="1970604"/>
                  </a:cubicBezTo>
                  <a:lnTo>
                    <a:pt x="18903" y="1970604"/>
                  </a:lnTo>
                  <a:cubicBezTo>
                    <a:pt x="13890" y="1970604"/>
                    <a:pt x="9082" y="1968612"/>
                    <a:pt x="5537" y="1965067"/>
                  </a:cubicBezTo>
                  <a:cubicBezTo>
                    <a:pt x="1992" y="1961522"/>
                    <a:pt x="0" y="1956714"/>
                    <a:pt x="0" y="1951700"/>
                  </a:cubicBezTo>
                  <a:lnTo>
                    <a:pt x="0" y="18903"/>
                  </a:lnTo>
                  <a:cubicBezTo>
                    <a:pt x="0" y="13890"/>
                    <a:pt x="1992" y="9082"/>
                    <a:pt x="5537" y="5537"/>
                  </a:cubicBezTo>
                  <a:cubicBezTo>
                    <a:pt x="9082" y="1992"/>
                    <a:pt x="13890" y="0"/>
                    <a:pt x="18903" y="0"/>
                  </a:cubicBezTo>
                  <a:close/>
                </a:path>
              </a:pathLst>
            </a:custGeom>
            <a:ln w="28575" cap="rnd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501127" cy="20087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4207143" y="-3766909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244302" y="2442820"/>
            <a:ext cx="13799395" cy="7580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41999" lvl="1" indent="-420999" algn="just">
              <a:lnSpc>
                <a:spcPts val="6824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The project demonstrates the working of Quick Sort algorithm.</a:t>
            </a:r>
          </a:p>
          <a:p>
            <a:pPr marL="841999" lvl="1" indent="-420999" algn="just">
              <a:lnSpc>
                <a:spcPts val="6824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User provides input numbers through a simple interface.</a:t>
            </a:r>
          </a:p>
          <a:p>
            <a:pPr marL="841999" lvl="1" indent="-420999" algn="just">
              <a:lnSpc>
                <a:spcPts val="6824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The algorithm processes the input step by step.</a:t>
            </a:r>
          </a:p>
          <a:p>
            <a:pPr marL="841999" lvl="1" indent="-420999" algn="just">
              <a:lnSpc>
                <a:spcPts val="6824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Each step is visually displayed using bars and colors.</a:t>
            </a:r>
          </a:p>
          <a:p>
            <a:pPr marL="841999" lvl="1" indent="-420999" algn="just">
              <a:lnSpc>
                <a:spcPts val="6824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Frontend is used only to support algorithm understanding.</a:t>
            </a:r>
          </a:p>
          <a:p>
            <a:pPr algn="just">
              <a:lnSpc>
                <a:spcPts val="6124"/>
              </a:lnSpc>
            </a:pPr>
            <a:endParaRPr lang="en-US" sz="3899" b="1">
              <a:solidFill>
                <a:srgbClr val="204A87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24567" y="3676282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171575"/>
            <a:ext cx="12583638" cy="1343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88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KEY FEATURES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50705" y="2685547"/>
            <a:ext cx="14386590" cy="7235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41999" lvl="1" indent="-420999" algn="just">
              <a:lnSpc>
                <a:spcPts val="7253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Accepts user-defined or randomly generated input</a:t>
            </a:r>
          </a:p>
          <a:p>
            <a:pPr marL="841999" lvl="1" indent="-420999" algn="just">
              <a:lnSpc>
                <a:spcPts val="7253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Step-by-step visualization of sorting process</a:t>
            </a:r>
          </a:p>
          <a:p>
            <a:pPr marL="841999" lvl="1" indent="-420999" algn="just">
              <a:lnSpc>
                <a:spcPts val="7253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Different colors used to indicate pivot, pointers, swaps, and fixed elements</a:t>
            </a:r>
          </a:p>
          <a:p>
            <a:pPr marL="841999" lvl="1" indent="-420999" algn="just">
              <a:lnSpc>
                <a:spcPts val="7253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Adjustable speed control for better observation</a:t>
            </a:r>
          </a:p>
          <a:p>
            <a:pPr marL="841999" lvl="1" indent="-420999" algn="just">
              <a:lnSpc>
                <a:spcPts val="7253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Pause, resume, and reset options during execution</a:t>
            </a:r>
          </a:p>
          <a:p>
            <a:pPr marL="841999" lvl="1" indent="-420999" algn="just">
              <a:lnSpc>
                <a:spcPts val="7253"/>
              </a:lnSpc>
              <a:buFont typeface="Arial"/>
              <a:buChar char="•"/>
            </a:pPr>
            <a:r>
              <a:rPr lang="en-US" sz="38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Displays final sorted output and execution time</a:t>
            </a:r>
          </a:p>
          <a:p>
            <a:pPr algn="just">
              <a:lnSpc>
                <a:spcPts val="7253"/>
              </a:lnSpc>
            </a:pPr>
            <a:endParaRPr lang="en-US" sz="3899" b="1">
              <a:solidFill>
                <a:srgbClr val="204A87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4819678" y="6172200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952204" y="490766"/>
            <a:ext cx="12383592" cy="1348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MERITS               DEMERITS</a:t>
            </a:r>
          </a:p>
        </p:txBody>
      </p:sp>
      <p:sp>
        <p:nvSpPr>
          <p:cNvPr id="5" name="Freeform 5"/>
          <p:cNvSpPr/>
          <p:nvPr/>
        </p:nvSpPr>
        <p:spPr>
          <a:xfrm>
            <a:off x="14207143" y="-3766909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969549" y="1839488"/>
            <a:ext cx="7700258" cy="7844245"/>
            <a:chOff x="0" y="0"/>
            <a:chExt cx="2028052" cy="20659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28052" cy="2065974"/>
            </a:xfrm>
            <a:custGeom>
              <a:avLst/>
              <a:gdLst/>
              <a:ahLst/>
              <a:cxnLst/>
              <a:rect l="l" t="t" r="r" b="b"/>
              <a:pathLst>
                <a:path w="2028052" h="2065974">
                  <a:moveTo>
                    <a:pt x="51276" y="0"/>
                  </a:moveTo>
                  <a:lnTo>
                    <a:pt x="1976776" y="0"/>
                  </a:lnTo>
                  <a:cubicBezTo>
                    <a:pt x="2005095" y="0"/>
                    <a:pt x="2028052" y="22957"/>
                    <a:pt x="2028052" y="51276"/>
                  </a:cubicBezTo>
                  <a:lnTo>
                    <a:pt x="2028052" y="2014698"/>
                  </a:lnTo>
                  <a:cubicBezTo>
                    <a:pt x="2028052" y="2043017"/>
                    <a:pt x="2005095" y="2065974"/>
                    <a:pt x="1976776" y="2065974"/>
                  </a:cubicBezTo>
                  <a:lnTo>
                    <a:pt x="51276" y="2065974"/>
                  </a:lnTo>
                  <a:cubicBezTo>
                    <a:pt x="22957" y="2065974"/>
                    <a:pt x="0" y="2043017"/>
                    <a:pt x="0" y="2014698"/>
                  </a:cubicBezTo>
                  <a:lnTo>
                    <a:pt x="0" y="51276"/>
                  </a:lnTo>
                  <a:cubicBezTo>
                    <a:pt x="0" y="22957"/>
                    <a:pt x="22957" y="0"/>
                    <a:pt x="51276" y="0"/>
                  </a:cubicBezTo>
                  <a:close/>
                </a:path>
              </a:pathLst>
            </a:custGeom>
            <a:ln w="28575" cap="rnd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28052" cy="21040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559042" y="1839488"/>
            <a:ext cx="7700258" cy="7844245"/>
            <a:chOff x="0" y="0"/>
            <a:chExt cx="2028052" cy="206597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28052" cy="2065974"/>
            </a:xfrm>
            <a:custGeom>
              <a:avLst/>
              <a:gdLst/>
              <a:ahLst/>
              <a:cxnLst/>
              <a:rect l="l" t="t" r="r" b="b"/>
              <a:pathLst>
                <a:path w="2028052" h="2065974">
                  <a:moveTo>
                    <a:pt x="51276" y="0"/>
                  </a:moveTo>
                  <a:lnTo>
                    <a:pt x="1976776" y="0"/>
                  </a:lnTo>
                  <a:cubicBezTo>
                    <a:pt x="2005095" y="0"/>
                    <a:pt x="2028052" y="22957"/>
                    <a:pt x="2028052" y="51276"/>
                  </a:cubicBezTo>
                  <a:lnTo>
                    <a:pt x="2028052" y="2014698"/>
                  </a:lnTo>
                  <a:cubicBezTo>
                    <a:pt x="2028052" y="2043017"/>
                    <a:pt x="2005095" y="2065974"/>
                    <a:pt x="1976776" y="2065974"/>
                  </a:cubicBezTo>
                  <a:lnTo>
                    <a:pt x="51276" y="2065974"/>
                  </a:lnTo>
                  <a:cubicBezTo>
                    <a:pt x="22957" y="2065974"/>
                    <a:pt x="0" y="2043017"/>
                    <a:pt x="0" y="2014698"/>
                  </a:cubicBezTo>
                  <a:lnTo>
                    <a:pt x="0" y="51276"/>
                  </a:lnTo>
                  <a:cubicBezTo>
                    <a:pt x="0" y="22957"/>
                    <a:pt x="22957" y="0"/>
                    <a:pt x="51276" y="0"/>
                  </a:cubicBezTo>
                  <a:close/>
                </a:path>
              </a:pathLst>
            </a:custGeom>
            <a:ln w="28575" cap="rnd">
              <a:gradFill>
                <a:gsLst>
                  <a:gs pos="0">
                    <a:srgbClr val="5960DC">
                      <a:alpha val="100000"/>
                    </a:srgbClr>
                  </a:gs>
                  <a:gs pos="100000">
                    <a:srgbClr val="FF99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028052" cy="21040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80750" y="2560351"/>
            <a:ext cx="6678518" cy="652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88" lvl="1" indent="-431794" algn="just">
              <a:lnSpc>
                <a:spcPts val="7439"/>
              </a:lnSpc>
              <a:buFont typeface="Arial"/>
              <a:buChar char="•"/>
            </a:pPr>
            <a:r>
              <a:rPr lang="en-US" sz="3999" b="1" u="none" strike="noStrike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Fast in average case</a:t>
            </a:r>
          </a:p>
          <a:p>
            <a:pPr marL="863588" lvl="1" indent="-431794" algn="just">
              <a:lnSpc>
                <a:spcPts val="7439"/>
              </a:lnSpc>
              <a:buFont typeface="Arial"/>
              <a:buChar char="•"/>
            </a:pPr>
            <a:r>
              <a:rPr lang="en-US" sz="3999" b="1" u="none" strike="noStrike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It Requires less extra memory</a:t>
            </a:r>
          </a:p>
          <a:p>
            <a:pPr marL="863588" lvl="1" indent="-431794" algn="just">
              <a:lnSpc>
                <a:spcPts val="7439"/>
              </a:lnSpc>
              <a:buFont typeface="Arial"/>
              <a:buChar char="•"/>
            </a:pPr>
            <a:r>
              <a:rPr lang="en-US" sz="3999" b="1" u="none" strike="noStrike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Visualization improves clarity of algorithm steps</a:t>
            </a:r>
          </a:p>
          <a:p>
            <a:pPr algn="just">
              <a:lnSpc>
                <a:spcPts val="7439"/>
              </a:lnSpc>
            </a:pPr>
            <a:endParaRPr lang="en-US" sz="3999" b="1" u="none" strike="noStrike">
              <a:solidFill>
                <a:srgbClr val="204A87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930584" y="2560351"/>
            <a:ext cx="6817846" cy="652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88" lvl="1" indent="-431794" algn="just">
              <a:lnSpc>
                <a:spcPts val="7439"/>
              </a:lnSpc>
              <a:buFont typeface="Arial"/>
              <a:buChar char="•"/>
            </a:pPr>
            <a:r>
              <a:rPr lang="en-US" sz="39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In Wor</a:t>
            </a:r>
            <a:r>
              <a:rPr lang="en-US" sz="3999" b="1" u="none" strike="noStrike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st-case time complexity is high</a:t>
            </a:r>
          </a:p>
          <a:p>
            <a:pPr marL="863588" lvl="1" indent="-431794" algn="just">
              <a:lnSpc>
                <a:spcPts val="7439"/>
              </a:lnSpc>
              <a:buFont typeface="Arial"/>
              <a:buChar char="•"/>
            </a:pPr>
            <a:r>
              <a:rPr lang="en-US" sz="3999" b="1" u="none" strike="noStrike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Performance depends on pivot choice</a:t>
            </a:r>
          </a:p>
          <a:p>
            <a:pPr marL="863588" lvl="1" indent="-431794" algn="just">
              <a:lnSpc>
                <a:spcPts val="7439"/>
              </a:lnSpc>
              <a:buFont typeface="Arial"/>
              <a:buChar char="•"/>
            </a:pPr>
            <a:r>
              <a:rPr lang="en-US" sz="3999" b="1" u="none" strike="noStrike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Recursive approach uses stack space</a:t>
            </a:r>
          </a:p>
          <a:p>
            <a:pPr algn="just">
              <a:lnSpc>
                <a:spcPts val="7439"/>
              </a:lnSpc>
            </a:pPr>
            <a:endParaRPr lang="en-US" sz="3999" b="1" u="none" strike="noStrike">
              <a:solidFill>
                <a:srgbClr val="204A87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963388" y="-1999571"/>
            <a:ext cx="9993248" cy="8531735"/>
          </a:xfrm>
          <a:custGeom>
            <a:avLst/>
            <a:gdLst/>
            <a:ahLst/>
            <a:cxnLst/>
            <a:rect l="l" t="t" r="r" b="b"/>
            <a:pathLst>
              <a:path w="9993248" h="8531735">
                <a:moveTo>
                  <a:pt x="0" y="0"/>
                </a:moveTo>
                <a:lnTo>
                  <a:pt x="9993247" y="0"/>
                </a:lnTo>
                <a:lnTo>
                  <a:pt x="9993247" y="8531735"/>
                </a:lnTo>
                <a:lnTo>
                  <a:pt x="0" y="85317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321193" y="917575"/>
            <a:ext cx="5669329" cy="1348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89"/>
              </a:lnSpc>
            </a:pPr>
            <a:r>
              <a:rPr lang="en-US" sz="9799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50705" y="2871592"/>
            <a:ext cx="14386590" cy="6386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09" lvl="1" indent="-410205" algn="just">
              <a:lnSpc>
                <a:spcPts val="7295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Quick Sort is an efficient divide and conquer algorithm.</a:t>
            </a:r>
          </a:p>
          <a:p>
            <a:pPr marL="820409" lvl="1" indent="-410205" algn="just">
              <a:lnSpc>
                <a:spcPts val="7295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This project focuses on algorithm design and analysis.</a:t>
            </a:r>
          </a:p>
          <a:p>
            <a:pPr marL="820409" lvl="1" indent="-410205" algn="just">
              <a:lnSpc>
                <a:spcPts val="7295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Visualization makes complex steps easy to understand.</a:t>
            </a:r>
          </a:p>
          <a:p>
            <a:pPr marL="820409" lvl="1" indent="-410205" algn="just">
              <a:lnSpc>
                <a:spcPts val="7295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Frontend acts as a learning aid.</a:t>
            </a:r>
          </a:p>
          <a:p>
            <a:pPr marL="820409" lvl="1" indent="-410205" algn="just">
              <a:lnSpc>
                <a:spcPts val="7295"/>
              </a:lnSpc>
              <a:buFont typeface="Arial"/>
              <a:buChar char="•"/>
            </a:pPr>
            <a:r>
              <a:rPr lang="en-US" sz="3799" b="1">
                <a:solidFill>
                  <a:srgbClr val="204A87"/>
                </a:solidFill>
                <a:latin typeface="Raleway Bold"/>
                <a:ea typeface="Raleway Bold"/>
                <a:cs typeface="Raleway Bold"/>
                <a:sym typeface="Raleway Bold"/>
              </a:rPr>
              <a:t>The project meets both DAA learning and demonstration goals.</a:t>
            </a:r>
          </a:p>
          <a:p>
            <a:pPr algn="just">
              <a:lnSpc>
                <a:spcPts val="7295"/>
              </a:lnSpc>
            </a:pPr>
            <a:endParaRPr lang="en-US" sz="3799" b="1">
              <a:solidFill>
                <a:srgbClr val="204A87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-6251712" y="5143500"/>
            <a:ext cx="9993248" cy="8531735"/>
          </a:xfrm>
          <a:custGeom>
            <a:avLst/>
            <a:gdLst/>
            <a:ahLst/>
            <a:cxnLst/>
            <a:rect l="l" t="t" r="r" b="b"/>
            <a:pathLst>
              <a:path w="9993248" h="8531735">
                <a:moveTo>
                  <a:pt x="0" y="0"/>
                </a:moveTo>
                <a:lnTo>
                  <a:pt x="9993247" y="0"/>
                </a:lnTo>
                <a:lnTo>
                  <a:pt x="9993247" y="8531735"/>
                </a:lnTo>
                <a:lnTo>
                  <a:pt x="0" y="85317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6000"/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851680" y="1000108"/>
            <a:ext cx="7868699" cy="786869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ln w="38100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958768" y="3263496"/>
            <a:ext cx="6968511" cy="1670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754"/>
              </a:lnSpc>
            </a:pPr>
            <a:r>
              <a:rPr lang="en-US" sz="12147">
                <a:solidFill>
                  <a:srgbClr val="1F2374"/>
                </a:solidFill>
                <a:latin typeface="Anton"/>
                <a:ea typeface="Anton"/>
                <a:cs typeface="Anton"/>
                <a:sym typeface="Anton"/>
              </a:rPr>
              <a:t>THANK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58768" y="5329171"/>
            <a:ext cx="6968511" cy="1681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59"/>
              </a:lnSpc>
            </a:pPr>
            <a:r>
              <a:rPr lang="en-US" sz="12247">
                <a:solidFill>
                  <a:srgbClr val="C4459F"/>
                </a:solidFill>
                <a:latin typeface="Anton"/>
                <a:ea typeface="Anton"/>
                <a:cs typeface="Anton"/>
                <a:sym typeface="Anton"/>
              </a:rPr>
              <a:t>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3083747" y="232176"/>
            <a:ext cx="9404563" cy="940456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ln w="9525" cap="sq">
              <a:solidFill>
                <a:srgbClr val="5960DC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928138" y="8450538"/>
            <a:ext cx="1030630" cy="103063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514753" y="1000108"/>
            <a:ext cx="1030630" cy="103063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60DC">
                    <a:alpha val="100000"/>
                  </a:srgbClr>
                </a:gs>
                <a:gs pos="100000">
                  <a:srgbClr val="FF9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263</Words>
  <Application>Microsoft Office PowerPoint</Application>
  <PresentationFormat>Custom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Anton</vt:lpstr>
      <vt:lpstr>Raleway Bold</vt:lpstr>
      <vt:lpstr>Consolas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Sort using Divide and conquer</dc:title>
  <dc:creator>Rahil Maiyani</dc:creator>
  <cp:lastModifiedBy>Admin</cp:lastModifiedBy>
  <cp:revision>4</cp:revision>
  <dcterms:created xsi:type="dcterms:W3CDTF">2006-08-16T00:00:00Z</dcterms:created>
  <dcterms:modified xsi:type="dcterms:W3CDTF">2026-02-08T13:53:02Z</dcterms:modified>
  <dc:identifier>DAHAvFjvacA</dc:identifier>
</cp:coreProperties>
</file>

<file path=docProps/thumbnail.jpeg>
</file>